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256" r:id="rId3"/>
    <p:sldId id="276" r:id="rId4"/>
    <p:sldId id="257" r:id="rId5"/>
    <p:sldId id="260" r:id="rId6"/>
    <p:sldId id="277" r:id="rId7"/>
    <p:sldId id="266" r:id="rId8"/>
    <p:sldId id="259" r:id="rId9"/>
    <p:sldId id="262" r:id="rId10"/>
    <p:sldId id="263" r:id="rId11"/>
    <p:sldId id="268" r:id="rId12"/>
    <p:sldId id="270" r:id="rId13"/>
    <p:sldId id="271" r:id="rId14"/>
    <p:sldId id="269" r:id="rId15"/>
    <p:sldId id="275" r:id="rId16"/>
    <p:sldId id="265"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4982" autoAdjust="0"/>
  </p:normalViewPr>
  <p:slideViewPr>
    <p:cSldViewPr snapToGrid="0" showGuides="1">
      <p:cViewPr>
        <p:scale>
          <a:sx n="69" d="100"/>
          <a:sy n="69" d="100"/>
        </p:scale>
        <p:origin x="1428" y="654"/>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dgm:spPr/>
      <dgm:t>
        <a:bodyPr/>
        <a:lstStyle/>
        <a:p>
          <a:r>
            <a:rPr lang="en-US" dirty="0" smtClean="0"/>
            <a:t>Sample phone intro</a:t>
          </a:r>
          <a:endParaRPr lang="en-US" dirty="0"/>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custT="1"/>
      <dgm:spPr/>
      <dgm:t>
        <a:bodyPr/>
        <a:lstStyle/>
        <a:p>
          <a:r>
            <a:rPr lang="en-US" sz="1100" dirty="0" smtClean="0"/>
            <a:t>Hello Ms. Her. My name is and I am a student at…I found your name through…I am exploring careers in your field and have some questions about the profession. Would it be possible to schedule a short meeting with you?</a:t>
          </a:r>
          <a:endParaRPr lang="en-US" sz="1100" dirty="0"/>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2881FB1-6580-4F21-A283-BFAA6F91D5D2}">
      <dgm:prSet phldrT="[Text]"/>
      <dgm:spPr/>
      <dgm:t>
        <a:bodyPr/>
        <a:lstStyle/>
        <a:p>
          <a:r>
            <a:rPr lang="en-US" dirty="0" smtClean="0"/>
            <a:t>Sample Questions</a:t>
          </a:r>
          <a:endParaRPr lang="en-US" dirty="0"/>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custT="1"/>
      <dgm:spPr/>
      <dgm:t>
        <a:bodyPr/>
        <a:lstStyle/>
        <a:p>
          <a:r>
            <a:rPr lang="en-US" sz="1100" dirty="0" smtClean="0"/>
            <a:t>How do you spend a typical day in your job?</a:t>
          </a:r>
        </a:p>
        <a:p>
          <a:r>
            <a:rPr lang="en-US" sz="1100" dirty="0" smtClean="0"/>
            <a:t>2. How did you obtain this position? And what kind of degrees are needed?</a:t>
          </a:r>
        </a:p>
        <a:p>
          <a:r>
            <a:rPr lang="en-US" sz="1100" dirty="0" smtClean="0"/>
            <a:t>3) What kinds of part-time jobs or internships do you think are helpful to entering this field?</a:t>
          </a:r>
        </a:p>
        <a:p>
          <a:r>
            <a:rPr lang="en-US" sz="1100" dirty="0" smtClean="0"/>
            <a:t>4) What are the opportunities for advancement?</a:t>
          </a:r>
        </a:p>
        <a:p>
          <a:r>
            <a:rPr lang="en-US" sz="1100" dirty="0" smtClean="0"/>
            <a:t>5) Can you suggest anyone else I may contact?</a:t>
          </a:r>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6352CA33-6755-44BE-808F-400DA4CF80A7}">
      <dgm:prSet phldrT="[Text]"/>
      <dgm:spPr/>
      <dgm:t>
        <a:bodyPr/>
        <a:lstStyle/>
        <a:p>
          <a:r>
            <a:rPr lang="en-US" dirty="0" smtClean="0"/>
            <a:t>Interview</a:t>
          </a:r>
          <a:endParaRPr lang="en-US" dirty="0"/>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custT="1"/>
      <dgm:spPr/>
      <dgm:t>
        <a:bodyPr/>
        <a:lstStyle/>
        <a:p>
          <a:r>
            <a:rPr lang="en-US" sz="1100" dirty="0" smtClean="0"/>
            <a:t>Dress and act professionally. Establish rapport and demonstrate interest in the interviewee’s comments. Request a business card at the end of the interview. </a:t>
          </a:r>
          <a:endParaRPr lang="en-US" sz="1100" dirty="0"/>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7FCE83D9-631B-4420-BBFC-CA0AFA59F747}">
      <dgm:prSet phldrT="[Text]"/>
      <dgm:spPr/>
      <dgm:t>
        <a:bodyPr/>
        <a:lstStyle/>
        <a:p>
          <a:r>
            <a:rPr lang="en-US" dirty="0" smtClean="0"/>
            <a:t>Follow-Up</a:t>
          </a:r>
          <a:endParaRPr lang="en-US" dirty="0"/>
        </a:p>
      </dgm:t>
    </dgm:pt>
    <dgm:pt modelId="{C61EC981-13FA-4710-B079-D35692EEB764}" type="parTrans" cxnId="{E572418E-4340-4448-940D-253A2FA3B9B3}">
      <dgm:prSet/>
      <dgm:spPr/>
      <dgm:t>
        <a:bodyPr/>
        <a:lstStyle/>
        <a:p>
          <a:endParaRPr lang="en-US"/>
        </a:p>
      </dgm:t>
    </dgm:pt>
    <dgm:pt modelId="{1B48A0DE-4031-4D45-86A1-94CDAF68824A}" type="sibTrans" cxnId="{E572418E-4340-4448-940D-253A2FA3B9B3}">
      <dgm:prSet/>
      <dgm:spPr/>
      <dgm:t>
        <a:bodyPr/>
        <a:lstStyle/>
        <a:p>
          <a:endParaRPr lang="en-US"/>
        </a:p>
      </dgm:t>
    </dgm:pt>
    <dgm:pt modelId="{DB9FB862-4759-4D6A-84F3-01524B92723B}">
      <dgm:prSet phldrT="[Text]" custT="1"/>
      <dgm:spPr/>
      <dgm:t>
        <a:bodyPr/>
        <a:lstStyle/>
        <a:p>
          <a:r>
            <a:rPr lang="en-US" sz="1100" dirty="0" smtClean="0"/>
            <a:t>Write a short thank you note within 24 hours after your interview. Keep the interview information on file for the future, this person may be an important contact for you later. </a:t>
          </a:r>
          <a:endParaRPr lang="en-US" sz="1100" dirty="0"/>
        </a:p>
      </dgm:t>
    </dgm:pt>
    <dgm:pt modelId="{CD1EE44C-3116-420B-89E3-1D797CB25D34}" type="parTrans" cxnId="{70CAB4FC-3D17-49C2-8A7B-F387031FCDCA}">
      <dgm:prSet/>
      <dgm:spPr/>
      <dgm:t>
        <a:bodyPr/>
        <a:lstStyle/>
        <a:p>
          <a:endParaRPr lang="en-US"/>
        </a:p>
      </dgm:t>
    </dgm:pt>
    <dgm:pt modelId="{4BD4D4A5-043E-4ED5-A5CA-8D46DADC3150}" type="sibTrans" cxnId="{70CAB4FC-3D17-49C2-8A7B-F387031FCDCA}">
      <dgm:prSet/>
      <dgm:spPr/>
      <dgm:t>
        <a:bodyPr/>
        <a:lstStyle/>
        <a:p>
          <a:endParaRPr lang="en-US"/>
        </a:p>
      </dgm:t>
    </dgm:pt>
    <dgm:pt modelId="{0DC7A063-583D-4B0F-88B2-BD54F95D95AF}" type="pres">
      <dgm:prSet presAssocID="{00C18FBF-3FF5-4C16-97CF-AF03740D7AB6}" presName="list" presStyleCnt="0">
        <dgm:presLayoutVars>
          <dgm:dir/>
          <dgm:animLvl val="lvl"/>
        </dgm:presLayoutVars>
      </dgm:prSet>
      <dgm:spPr/>
      <dgm:t>
        <a:bodyPr/>
        <a:lstStyle/>
        <a:p>
          <a:endParaRPr lang="en-US"/>
        </a:p>
      </dgm:t>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4" custScaleX="98522" custScaleY="392014" custLinFactNeighborX="-50240" custLinFactNeighborY="14528"/>
      <dgm:spPr/>
      <dgm:t>
        <a:bodyPr/>
        <a:lstStyle/>
        <a:p>
          <a:endParaRPr lang="en-US"/>
        </a:p>
      </dgm:t>
    </dgm:pt>
    <dgm:pt modelId="{187D4E8C-5C91-4D00-870C-2C45D4EA263C}" type="pres">
      <dgm:prSet presAssocID="{B4F1B46E-22B2-4721-950C-8704487586DC}" presName="firstChildTx" presStyleLbl="bgAccFollowNode1" presStyleIdx="0" presStyleCnt="4">
        <dgm:presLayoutVars>
          <dgm:bulletEnabled val="1"/>
        </dgm:presLayoutVars>
      </dgm:prSet>
      <dgm:spPr/>
      <dgm:t>
        <a:bodyPr/>
        <a:lstStyle/>
        <a:p>
          <a:endParaRPr lang="en-US"/>
        </a:p>
      </dgm:t>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custLinFactNeighborX="-42224" custLinFactNeighborY="6230"/>
      <dgm:spPr/>
      <dgm:t>
        <a:bodyPr/>
        <a:lstStyle/>
        <a:p>
          <a:endParaRPr lang="en-US"/>
        </a:p>
      </dgm:t>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1" presStyleCnt="4" custScaleY="385434" custLinFactNeighborX="-39455" custLinFactNeighborY="10378"/>
      <dgm:spPr/>
      <dgm:t>
        <a:bodyPr/>
        <a:lstStyle/>
        <a:p>
          <a:endParaRPr lang="en-US"/>
        </a:p>
      </dgm:t>
    </dgm:pt>
    <dgm:pt modelId="{10C9E3CF-3A8F-4100-8ACD-91E2373197A2}" type="pres">
      <dgm:prSet presAssocID="{F2881FB1-6580-4F21-A283-BFAA6F91D5D2}" presName="firstChildTx" presStyleLbl="bgAccFollowNode1" presStyleIdx="1" presStyleCnt="4">
        <dgm:presLayoutVars>
          <dgm:bulletEnabled val="1"/>
        </dgm:presLayoutVars>
      </dgm:prSet>
      <dgm:spPr/>
      <dgm:t>
        <a:bodyPr/>
        <a:lstStyle/>
        <a:p>
          <a:endParaRPr lang="en-US"/>
        </a:p>
      </dgm:t>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custLinFactNeighborX="-46377" custLinFactNeighborY="6230"/>
      <dgm:spPr/>
      <dgm:t>
        <a:bodyPr/>
        <a:lstStyle/>
        <a:p>
          <a:endParaRPr lang="en-US"/>
        </a:p>
      </dgm:t>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2" presStyleCnt="4" custScaleX="86331" custScaleY="361904" custLinFactNeighborX="-34666" custLinFactNeighborY="896"/>
      <dgm:spPr/>
      <dgm:t>
        <a:bodyPr/>
        <a:lstStyle/>
        <a:p>
          <a:endParaRPr lang="en-US"/>
        </a:p>
      </dgm:t>
    </dgm:pt>
    <dgm:pt modelId="{F8977219-728E-448F-AE8B-46B14F4F17DE}" type="pres">
      <dgm:prSet presAssocID="{6352CA33-6755-44BE-808F-400DA4CF80A7}" presName="firstChildTx" presStyleLbl="bgAccFollowNode1" presStyleIdx="2" presStyleCnt="4">
        <dgm:presLayoutVars>
          <dgm:bulletEnabled val="1"/>
        </dgm:presLayoutVars>
      </dgm:prSet>
      <dgm:spPr/>
      <dgm:t>
        <a:bodyPr/>
        <a:lstStyle/>
        <a:p>
          <a:endParaRPr lang="en-US"/>
        </a:p>
      </dgm:t>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custLinFactNeighborX="-4782" custLinFactNeighborY="8069"/>
      <dgm:spPr/>
      <dgm:t>
        <a:bodyPr/>
        <a:lstStyle/>
        <a:p>
          <a:endParaRPr lang="en-US"/>
        </a:p>
      </dgm:t>
    </dgm:pt>
    <dgm:pt modelId="{E966790E-26B5-4EB8-981F-1094BF4B7611}" type="pres">
      <dgm:prSet presAssocID="{AAB4CF73-4B9B-4AA0-9074-16C2D2AE00A1}"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3" presStyleCnt="4" custScaleX="95486" custScaleY="375996" custLinFactNeighborX="-21063" custLinFactNeighborY="877"/>
      <dgm:spPr/>
      <dgm:t>
        <a:bodyPr/>
        <a:lstStyle/>
        <a:p>
          <a:endParaRPr lang="en-US"/>
        </a:p>
      </dgm:t>
    </dgm:pt>
    <dgm:pt modelId="{5B88A17E-EFF5-4A04-9CC9-D2131DA9ECCC}" type="pres">
      <dgm:prSet presAssocID="{7FCE83D9-631B-4420-BBFC-CA0AFA59F747}" presName="firstChildTx" presStyleLbl="bgAccFollowNode1" presStyleIdx="3" presStyleCnt="4">
        <dgm:presLayoutVars>
          <dgm:bulletEnabled val="1"/>
        </dgm:presLayoutVars>
      </dgm:prSet>
      <dgm:spPr/>
      <dgm:t>
        <a:bodyPr/>
        <a:lstStyle/>
        <a:p>
          <a:endParaRPr lang="en-US"/>
        </a:p>
      </dgm:t>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3" presStyleCnt="4" custLinFactNeighborX="-12592" custLinFactNeighborY="2633"/>
      <dgm:spPr/>
      <dgm:t>
        <a:bodyPr/>
        <a:lstStyle/>
        <a:p>
          <a:endParaRPr lang="en-US"/>
        </a:p>
      </dgm:t>
    </dgm:pt>
  </dgm:ptLst>
  <dgm:cxnLst>
    <dgm:cxn modelId="{9740321C-35B3-4F5F-BD46-905CB7B8FAEB}" type="presOf" srcId="{9614A323-64B1-4077-A841-022051EC749A}" destId="{AD2806AC-6A03-4F05-9F4D-F72EA0E56FBF}" srcOrd="0" destOrd="0" presId="urn:microsoft.com/office/officeart/2005/8/layout/hList9"/>
    <dgm:cxn modelId="{B2647B56-8947-4632-AB4A-42CBB9B48494}" type="presOf" srcId="{7FCE83D9-631B-4420-BBFC-CA0AFA59F747}" destId="{7453D9C8-CD6E-4AA4-8A19-7F6F667528F0}" srcOrd="0"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FC7BD086-74EA-4D6C-9657-E916D355F209}" srcId="{6352CA33-6755-44BE-808F-400DA4CF80A7}" destId="{9614A323-64B1-4077-A841-022051EC749A}" srcOrd="0" destOrd="0" parTransId="{E5F6BCBD-B84E-4018-BE9E-BF57FF3B4B36}" sibTransId="{FEC2A79F-8857-403A-A738-E8CE75C965E2}"/>
    <dgm:cxn modelId="{20AF3F0D-FCCC-4AE8-8B10-DDA56D69A389}" type="presOf" srcId="{6352CA33-6755-44BE-808F-400DA4CF80A7}" destId="{89E6DA6E-7A23-44BD-8A99-378091FF741D}" srcOrd="0" destOrd="0" presId="urn:microsoft.com/office/officeart/2005/8/layout/hList9"/>
    <dgm:cxn modelId="{77F620CE-FC2D-42CF-890C-6A28A43BA06E}" type="presOf" srcId="{F2881FB1-6580-4F21-A283-BFAA6F91D5D2}" destId="{FD776C1E-557E-4553-9447-49B69EEC7907}" srcOrd="0" destOrd="0" presId="urn:microsoft.com/office/officeart/2005/8/layout/hList9"/>
    <dgm:cxn modelId="{16E03549-76FD-4D73-932D-9C88E7D9FF05}" type="presOf" srcId="{DB9FB862-4759-4D6A-84F3-01524B92723B}" destId="{402C2C77-A32C-4D99-9940-12535E1181F2}" srcOrd="0" destOrd="0" presId="urn:microsoft.com/office/officeart/2005/8/layout/hList9"/>
    <dgm:cxn modelId="{2DF4FDC6-9998-45E2-B49B-7BDDAE43878E}" type="presOf" srcId="{B4F1B46E-22B2-4721-950C-8704487586DC}" destId="{FC7ED273-8CFD-43C2-9C05-44FADF3E0637}" srcOrd="0" destOrd="0" presId="urn:microsoft.com/office/officeart/2005/8/layout/hList9"/>
    <dgm:cxn modelId="{6C9D5899-99E2-4916-98F9-1660647928E3}" type="presOf" srcId="{DB9FB862-4759-4D6A-84F3-01524B92723B}" destId="{5B88A17E-EFF5-4A04-9CC9-D2131DA9ECCC}" srcOrd="1" destOrd="0" presId="urn:microsoft.com/office/officeart/2005/8/layout/hList9"/>
    <dgm:cxn modelId="{3204ED53-15A0-4643-A582-021A785F1BA2}" srcId="{F2881FB1-6580-4F21-A283-BFAA6F91D5D2}" destId="{D5197DDB-D5D2-499F-B255-CF7BB5AE2B43}" srcOrd="0" destOrd="0" parTransId="{B14A4DC9-F40A-4867-ADB8-4BA8A1F83766}" sibTransId="{29F2454A-2FA8-4B3A-AC63-4A0B9FD04A75}"/>
    <dgm:cxn modelId="{DDB5AD9A-40B0-48EF-AF2C-8CCDA330F7FE}" srcId="{B4F1B46E-22B2-4721-950C-8704487586DC}" destId="{9D72CDD3-5859-43DB-BD75-0C3C30E3DE62}" srcOrd="0" destOrd="0" parTransId="{1D5B1F83-33A7-4298-BC11-2B1252AFAEA5}" sibTransId="{15E25BD4-1EBF-43C2-8885-DBF66B8429E1}"/>
    <dgm:cxn modelId="{59E871E8-E7D2-4CCC-B749-A714977AF5E6}" type="presOf" srcId="{D5197DDB-D5D2-499F-B255-CF7BB5AE2B43}" destId="{10C9E3CF-3A8F-4100-8ACD-91E2373197A2}" srcOrd="1" destOrd="0" presId="urn:microsoft.com/office/officeart/2005/8/layout/hList9"/>
    <dgm:cxn modelId="{2C8317B2-2EBB-4589-86EA-C77B3B6E81AA}" srcId="{00C18FBF-3FF5-4C16-97CF-AF03740D7AB6}" destId="{B4F1B46E-22B2-4721-950C-8704487586DC}" srcOrd="0" destOrd="0" parTransId="{E8A66543-CC4D-4785-A93E-5B125E09F826}" sibTransId="{A7E2530A-34E2-4E9F-BC78-8920BA140C41}"/>
    <dgm:cxn modelId="{70AA2139-FA57-4EAA-83C0-CFBB31F3B2CD}" type="presOf" srcId="{9D72CDD3-5859-43DB-BD75-0C3C30E3DE62}" destId="{187D4E8C-5C91-4D00-870C-2C45D4EA263C}" srcOrd="1" destOrd="0" presId="urn:microsoft.com/office/officeart/2005/8/layout/hList9"/>
    <dgm:cxn modelId="{70CAB4FC-3D17-49C2-8A7B-F387031FCDCA}" srcId="{7FCE83D9-631B-4420-BBFC-CA0AFA59F747}" destId="{DB9FB862-4759-4D6A-84F3-01524B92723B}" srcOrd="0" destOrd="0" parTransId="{CD1EE44C-3116-420B-89E3-1D797CB25D34}" sibTransId="{4BD4D4A5-043E-4ED5-A5CA-8D46DADC3150}"/>
    <dgm:cxn modelId="{7F3B5912-CE3A-4F69-B6A0-82162798FA63}" type="presOf" srcId="{00C18FBF-3FF5-4C16-97CF-AF03740D7AB6}" destId="{0DC7A063-583D-4B0F-88B2-BD54F95D95AF}" srcOrd="0" destOrd="0" presId="urn:microsoft.com/office/officeart/2005/8/layout/hList9"/>
    <dgm:cxn modelId="{E572418E-4340-4448-940D-253A2FA3B9B3}" srcId="{00C18FBF-3FF5-4C16-97CF-AF03740D7AB6}" destId="{7FCE83D9-631B-4420-BBFC-CA0AFA59F747}" srcOrd="3" destOrd="0" parTransId="{C61EC981-13FA-4710-B079-D35692EEB764}" sibTransId="{1B48A0DE-4031-4D45-86A1-94CDAF68824A}"/>
    <dgm:cxn modelId="{82BAE5DD-3A79-4870-9019-1254385E0650}" srcId="{00C18FBF-3FF5-4C16-97CF-AF03740D7AB6}" destId="{6352CA33-6755-44BE-808F-400DA4CF80A7}" srcOrd="2" destOrd="0" parTransId="{AEB59203-63BA-4A96-BADC-40BAEBD9AA40}" sibTransId="{AAB4CF73-4B9B-4AA0-9074-16C2D2AE00A1}"/>
    <dgm:cxn modelId="{B736D792-8630-4423-BF25-ED6293A18ADD}" type="presOf" srcId="{9614A323-64B1-4077-A841-022051EC749A}" destId="{F8977219-728E-448F-AE8B-46B14F4F17DE}" srcOrd="1" destOrd="0" presId="urn:microsoft.com/office/officeart/2005/8/layout/hList9"/>
    <dgm:cxn modelId="{A587C2CB-6562-4021-B4BF-D479DBE9444F}" type="presOf" srcId="{D5197DDB-D5D2-499F-B255-CF7BB5AE2B43}" destId="{F660F4B9-35DB-4256-A868-A35C6DCCF6B2}" srcOrd="0" destOrd="0" presId="urn:microsoft.com/office/officeart/2005/8/layout/hList9"/>
    <dgm:cxn modelId="{AACC54D1-0243-46E9-9624-A663799E8A06}" type="presOf" srcId="{9D72CDD3-5859-43DB-BD75-0C3C30E3DE62}" destId="{6B08AC4B-4CEC-41E5-AE19-47A4E2720563}" srcOrd="0" destOrd="0" presId="urn:microsoft.com/office/officeart/2005/8/layout/hList9"/>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 modelId="{463280A8-1DBA-4FE7-B5B2-8151A298EB35}" type="presParOf" srcId="{0DC7A063-583D-4B0F-88B2-BD54F95D95AF}" destId="{E966790E-26B5-4EB8-981F-1094BF4B7611}" srcOrd="14" destOrd="0" presId="urn:microsoft.com/office/officeart/2005/8/layout/hList9"/>
    <dgm:cxn modelId="{A4221FEF-656B-43DD-8382-199EAB5F1E7B}" type="presParOf" srcId="{0DC7A063-583D-4B0F-88B2-BD54F95D95AF}" destId="{229B7655-E1F4-4CF5-84B8-30F0491D32B5}" srcOrd="15" destOrd="0" presId="urn:microsoft.com/office/officeart/2005/8/layout/hList9"/>
    <dgm:cxn modelId="{48FA6F14-4694-4C77-8D75-48D3A22A3540}" type="presParOf" srcId="{0DC7A063-583D-4B0F-88B2-BD54F95D95AF}" destId="{F85FFCDF-8E5F-492B-B22D-55A08EACE783}" srcOrd="16" destOrd="0" presId="urn:microsoft.com/office/officeart/2005/8/layout/hList9"/>
    <dgm:cxn modelId="{3995A447-6B53-4DFA-8494-06C3A1F8D7F7}" type="presParOf" srcId="{F85FFCDF-8E5F-492B-B22D-55A08EACE783}" destId="{600B3FB2-1315-4A84-8613-B445666BC7D2}" srcOrd="0" destOrd="0" presId="urn:microsoft.com/office/officeart/2005/8/layout/hList9"/>
    <dgm:cxn modelId="{C652D75D-BE73-43BB-9138-B232AAF272A1}" type="presParOf" srcId="{F85FFCDF-8E5F-492B-B22D-55A08EACE783}" destId="{E47C73E9-FBEE-4370-9B3F-E04EB7C4023A}" srcOrd="1" destOrd="0" presId="urn:microsoft.com/office/officeart/2005/8/layout/hList9"/>
    <dgm:cxn modelId="{5F19BD3C-10AC-4F51-A8FD-00351A52371B}" type="presParOf" srcId="{E47C73E9-FBEE-4370-9B3F-E04EB7C4023A}" destId="{402C2C77-A32C-4D99-9940-12535E1181F2}" srcOrd="0" destOrd="0" presId="urn:microsoft.com/office/officeart/2005/8/layout/hList9"/>
    <dgm:cxn modelId="{1D14EEBA-2351-4066-8BB7-C42885F1D780}" type="presParOf" srcId="{E47C73E9-FBEE-4370-9B3F-E04EB7C4023A}" destId="{5B88A17E-EFF5-4A04-9CC9-D2131DA9ECCC}" srcOrd="1" destOrd="0" presId="urn:microsoft.com/office/officeart/2005/8/layout/hList9"/>
    <dgm:cxn modelId="{ADA815FB-429E-4ABD-97FC-4AEA97B4630C}" type="presParOf" srcId="{0DC7A063-583D-4B0F-88B2-BD54F95D95AF}" destId="{9051EF7D-7D6C-4B43-A6C4-239F9933C94D}" srcOrd="17" destOrd="0" presId="urn:microsoft.com/office/officeart/2005/8/layout/hList9"/>
    <dgm:cxn modelId="{7961C21C-3FE8-4B71-95E5-AB5835F91CC1}" type="presParOf" srcId="{0DC7A063-583D-4B0F-88B2-BD54F95D95AF}" destId="{7453D9C8-CD6E-4AA4-8A19-7F6F667528F0}"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267720" y="682996"/>
          <a:ext cx="1716491" cy="4623839"/>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Hello Ms. Her. My name is and I am a student at…I found your name through…I am exploring careers in your field and have some questions about the profession. Would it be possible to schedule a short meeting with you?</a:t>
          </a:r>
          <a:endParaRPr lang="en-US" sz="1100" kern="1200" dirty="0"/>
        </a:p>
      </dsp:txBody>
      <dsp:txXfrm>
        <a:off x="542358" y="682996"/>
        <a:ext cx="1441853" cy="4623839"/>
      </dsp:txXfrm>
    </dsp:sp>
    <dsp:sp modelId="{FC7ED273-8CFD-43C2-9C05-44FADF3E0637}">
      <dsp:nvSpPr>
        <dsp:cNvPr id="0" name=""/>
        <dsp:cNvSpPr/>
      </dsp:nvSpPr>
      <dsp:spPr>
        <a:xfrm>
          <a:off x="0" y="179161"/>
          <a:ext cx="1178919" cy="1178919"/>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Sample phone intro</a:t>
          </a:r>
          <a:endParaRPr lang="en-US" sz="1400" kern="1200" dirty="0"/>
        </a:p>
      </dsp:txBody>
      <dsp:txXfrm>
        <a:off x="172649" y="351810"/>
        <a:ext cx="833621" cy="833621"/>
      </dsp:txXfrm>
    </dsp:sp>
    <dsp:sp modelId="{F660F4B9-35DB-4256-A868-A35C6DCCF6B2}">
      <dsp:nvSpPr>
        <dsp:cNvPr id="0" name=""/>
        <dsp:cNvSpPr/>
      </dsp:nvSpPr>
      <dsp:spPr>
        <a:xfrm>
          <a:off x="3340719" y="699691"/>
          <a:ext cx="1768378" cy="4546227"/>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How do you spend a typical day in your job?</a:t>
          </a:r>
        </a:p>
        <a:p>
          <a:pPr lvl="0" algn="l" defTabSz="488950">
            <a:lnSpc>
              <a:spcPct val="90000"/>
            </a:lnSpc>
            <a:spcBef>
              <a:spcPct val="0"/>
            </a:spcBef>
            <a:spcAft>
              <a:spcPct val="35000"/>
            </a:spcAft>
          </a:pPr>
          <a:r>
            <a:rPr lang="en-US" sz="1100" kern="1200" dirty="0" smtClean="0"/>
            <a:t>2. How did you obtain this position? And what kind of degrees are needed?</a:t>
          </a:r>
        </a:p>
        <a:p>
          <a:pPr lvl="0" algn="l" defTabSz="488950">
            <a:lnSpc>
              <a:spcPct val="90000"/>
            </a:lnSpc>
            <a:spcBef>
              <a:spcPct val="0"/>
            </a:spcBef>
            <a:spcAft>
              <a:spcPct val="35000"/>
            </a:spcAft>
          </a:pPr>
          <a:r>
            <a:rPr lang="en-US" sz="1100" kern="1200" dirty="0" smtClean="0"/>
            <a:t>3) What kinds of part-time jobs or internships do you think are helpful to entering this field?</a:t>
          </a:r>
        </a:p>
        <a:p>
          <a:pPr lvl="0" algn="l" defTabSz="488950">
            <a:lnSpc>
              <a:spcPct val="90000"/>
            </a:lnSpc>
            <a:spcBef>
              <a:spcPct val="0"/>
            </a:spcBef>
            <a:spcAft>
              <a:spcPct val="35000"/>
            </a:spcAft>
          </a:pPr>
          <a:r>
            <a:rPr lang="en-US" sz="1100" kern="1200" dirty="0" smtClean="0"/>
            <a:t>4) What are the opportunities for advancement?</a:t>
          </a:r>
        </a:p>
        <a:p>
          <a:pPr lvl="0" algn="l" defTabSz="488950">
            <a:lnSpc>
              <a:spcPct val="90000"/>
            </a:lnSpc>
            <a:spcBef>
              <a:spcPct val="0"/>
            </a:spcBef>
            <a:spcAft>
              <a:spcPct val="35000"/>
            </a:spcAft>
          </a:pPr>
          <a:r>
            <a:rPr lang="en-US" sz="1100" kern="1200" dirty="0" smtClean="0"/>
            <a:t>5) Can you suggest anyone else I may contact?</a:t>
          </a:r>
        </a:p>
      </dsp:txBody>
      <dsp:txXfrm>
        <a:off x="3623660" y="699691"/>
        <a:ext cx="1485438" cy="4546227"/>
      </dsp:txXfrm>
    </dsp:sp>
    <dsp:sp modelId="{FD776C1E-557E-4553-9447-49B69EEC7907}">
      <dsp:nvSpPr>
        <dsp:cNvPr id="0" name=""/>
        <dsp:cNvSpPr/>
      </dsp:nvSpPr>
      <dsp:spPr>
        <a:xfrm>
          <a:off x="2275177" y="179161"/>
          <a:ext cx="1178919" cy="1178919"/>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Sample Questions</a:t>
          </a:r>
          <a:endParaRPr lang="en-US" sz="1400" kern="1200" dirty="0"/>
        </a:p>
      </dsp:txBody>
      <dsp:txXfrm>
        <a:off x="2447826" y="351810"/>
        <a:ext cx="833621" cy="833621"/>
      </dsp:txXfrm>
    </dsp:sp>
    <dsp:sp modelId="{AD2806AC-6A03-4F05-9F4D-F72EA0E56FBF}">
      <dsp:nvSpPr>
        <dsp:cNvPr id="0" name=""/>
        <dsp:cNvSpPr/>
      </dsp:nvSpPr>
      <dsp:spPr>
        <a:xfrm>
          <a:off x="6456499" y="587850"/>
          <a:ext cx="1317980" cy="4268689"/>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Dress and act professionally. Establish rapport and demonstrate interest in the interviewee’s comments. Request a business card at the end of the interview. </a:t>
          </a:r>
          <a:endParaRPr lang="en-US" sz="1100" kern="1200" dirty="0"/>
        </a:p>
      </dsp:txBody>
      <dsp:txXfrm>
        <a:off x="6667376" y="587850"/>
        <a:ext cx="1107103" cy="4268689"/>
      </dsp:txXfrm>
    </dsp:sp>
    <dsp:sp modelId="{89E6DA6E-7A23-44BD-8A99-378091FF741D}">
      <dsp:nvSpPr>
        <dsp:cNvPr id="0" name=""/>
        <dsp:cNvSpPr/>
      </dsp:nvSpPr>
      <dsp:spPr>
        <a:xfrm>
          <a:off x="5507633" y="200841"/>
          <a:ext cx="1178919" cy="1178919"/>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Interview</a:t>
          </a:r>
          <a:endParaRPr lang="en-US" sz="1400" kern="1200" dirty="0"/>
        </a:p>
      </dsp:txBody>
      <dsp:txXfrm>
        <a:off x="5680282" y="373490"/>
        <a:ext cx="833621" cy="833621"/>
      </dsp:txXfrm>
    </dsp:sp>
    <dsp:sp modelId="{402C2C77-A32C-4D99-9940-12535E1181F2}">
      <dsp:nvSpPr>
        <dsp:cNvPr id="0" name=""/>
        <dsp:cNvSpPr/>
      </dsp:nvSpPr>
      <dsp:spPr>
        <a:xfrm>
          <a:off x="9126970" y="587626"/>
          <a:ext cx="1612332" cy="4434905"/>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Write a short thank you note within 24 hours after your interview. Keep the interview information on file for the future, this person may be an important contact for you later. </a:t>
          </a:r>
          <a:endParaRPr lang="en-US" sz="1100" kern="1200" dirty="0"/>
        </a:p>
      </dsp:txBody>
      <dsp:txXfrm>
        <a:off x="9384943" y="587626"/>
        <a:ext cx="1354359" cy="4434905"/>
      </dsp:txXfrm>
    </dsp:sp>
    <dsp:sp modelId="{7453D9C8-CD6E-4AA4-8A19-7F6F667528F0}">
      <dsp:nvSpPr>
        <dsp:cNvPr id="0" name=""/>
        <dsp:cNvSpPr/>
      </dsp:nvSpPr>
      <dsp:spPr>
        <a:xfrm>
          <a:off x="8042015" y="136755"/>
          <a:ext cx="1178919" cy="1178919"/>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Follow-Up</a:t>
          </a:r>
          <a:endParaRPr lang="en-US" sz="1400" kern="1200" dirty="0"/>
        </a:p>
      </dsp:txBody>
      <dsp:txXfrm>
        <a:off x="8214664" y="309404"/>
        <a:ext cx="833621" cy="833621"/>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11/13/2015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11/13/2015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Meeting w/ a person in the career field</a:t>
            </a:r>
            <a:r>
              <a:rPr lang="en-US" baseline="0" dirty="0" smtClean="0"/>
              <a:t> that you would like to explore. A way to turn a passive job search into a proactive search campaign. Meeting should not exceed 30min. Ask if you can stay in contact with your </a:t>
            </a:r>
            <a:r>
              <a:rPr lang="en-US" baseline="0" dirty="0" err="1" smtClean="0"/>
              <a:t>interviwee</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183978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188415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Although your unique style is important, the interview is not always the best time to demonstrate this via your wardrobe. Although your unique style is important, the interview is not always the best time to demonstrate this via your wardrobe.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288342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Interviewers often view past behavior</a:t>
            </a:r>
            <a:r>
              <a:rPr lang="en-US" baseline="0" dirty="0" smtClean="0"/>
              <a:t> as the as the best predictor of future behavior. , candidates can give information about how they will perform in the future by giving specific examples. </a:t>
            </a:r>
          </a:p>
          <a:p>
            <a:r>
              <a:rPr lang="en-US" baseline="0" dirty="0" smtClean="0"/>
              <a:t>You can draw examples from academic projects, comm. Service, leadership roles, part-time work </a:t>
            </a:r>
            <a:r>
              <a:rPr lang="en-US" baseline="0" dirty="0" err="1" smtClean="0"/>
              <a:t>etc</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283630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smile makes you exude confidence. </a:t>
            </a:r>
          </a:p>
          <a:p>
            <a:r>
              <a:rPr lang="en-US" baseline="0" dirty="0" smtClean="0"/>
              <a:t>-handshake: ladies, limp handshake is not cute. And don’t break your future employers hand. </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385102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orgs use phone interviews.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a:t>
            </a:r>
            <a:r>
              <a:rPr lang="en-US" baseline="0" dirty="0" smtClean="0"/>
              <a:t> are phone interviews used?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-quick and inexpensive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-Sometimes is easier for the candidate.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-To </a:t>
            </a:r>
            <a:r>
              <a:rPr lang="en-US" baseline="0" dirty="0" err="1" smtClean="0"/>
              <a:t>followup</a:t>
            </a:r>
            <a:r>
              <a:rPr lang="en-US" baseline="0" dirty="0" smtClean="0"/>
              <a:t> w/ ?’s they neglected to ask in a previous interview. </a:t>
            </a:r>
            <a:endParaRPr lang="en-US" dirty="0" smtClean="0"/>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3567122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11</a:t>
            </a:fld>
            <a:endParaRPr lang="en-US"/>
          </a:p>
        </p:txBody>
      </p:sp>
    </p:spTree>
    <p:extLst>
      <p:ext uri="{BB962C8B-B14F-4D97-AF65-F5344CB8AC3E}">
        <p14:creationId xmlns:p14="http://schemas.microsoft.com/office/powerpoint/2010/main" val="1850727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answering</a:t>
            </a:r>
            <a:r>
              <a:rPr lang="en-US" baseline="0" dirty="0" smtClean="0"/>
              <a:t> a question, tailor your response so that it fits with the position. </a:t>
            </a:r>
          </a:p>
          <a:p>
            <a:r>
              <a:rPr lang="en-US" baseline="0" dirty="0" smtClean="0"/>
              <a:t>-Do not ask ?s that were addressed during the interview.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13</a:t>
            </a:fld>
            <a:endParaRPr lang="en-US"/>
          </a:p>
        </p:txBody>
      </p:sp>
    </p:spTree>
    <p:extLst>
      <p:ext uri="{BB962C8B-B14F-4D97-AF65-F5344CB8AC3E}">
        <p14:creationId xmlns:p14="http://schemas.microsoft.com/office/powerpoint/2010/main" val="319757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the camera in this position helps</a:t>
            </a:r>
            <a:r>
              <a:rPr lang="en-US" baseline="0" dirty="0" smtClean="0"/>
              <a:t> you maintain good posture. </a:t>
            </a:r>
            <a:endParaRPr lang="en-US" dirty="0" smtClean="0"/>
          </a:p>
          <a:p>
            <a:r>
              <a:rPr lang="en-US" dirty="0" smtClean="0"/>
              <a:t>-You want interviewees to get the feeling</a:t>
            </a:r>
            <a:r>
              <a:rPr lang="en-US" baseline="0" dirty="0" smtClean="0"/>
              <a:t> that they are making a connection with you (</a:t>
            </a:r>
            <a:r>
              <a:rPr lang="en-US" baseline="0" dirty="0" err="1" smtClean="0"/>
              <a:t>bc</a:t>
            </a:r>
            <a:r>
              <a:rPr lang="en-US" baseline="0" dirty="0" smtClean="0"/>
              <a:t> you are looking directly into the camera)</a:t>
            </a:r>
          </a:p>
          <a:p>
            <a:r>
              <a:rPr lang="en-US" baseline="0" dirty="0" smtClean="0"/>
              <a:t>-shiny face can be read a nervous face. It can be distracting.</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7966883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02B9795-92DC-40DC-A1CA-9A4B349D7824}" type="datetimeFigureOut">
              <a:rPr lang="en-US"/>
              <a:t>11/13/2015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11/13/2015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11/13/2015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11/13/2015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11/13/2015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11/13/2015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11/13/2015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11/13/2015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11/13/2015</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63236" y="2292094"/>
            <a:ext cx="6575714" cy="2219691"/>
          </a:xfrm>
        </p:spPr>
        <p:txBody>
          <a:bodyPr anchor="ctr"/>
          <a:lstStyle/>
          <a:p>
            <a:r>
              <a:rPr lang="en-US" sz="7200" b="1" dirty="0" smtClean="0"/>
              <a:t>Interviews</a:t>
            </a:r>
            <a:r>
              <a:rPr lang="en-US" dirty="0" smtClean="0"/>
              <a:t> </a:t>
            </a:r>
            <a:endParaRPr lang="en-US" dirty="0"/>
          </a:p>
        </p:txBody>
      </p:sp>
      <p:pic>
        <p:nvPicPr>
          <p:cNvPr id="4098" name="Picture 2" descr="http://specials-images.forbesimg.com/imageserve/0aI2gvkcRHazN/0x600.jpg?fit=scale&amp;background=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940" y="1511363"/>
            <a:ext cx="5400744" cy="37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81745" y="1122217"/>
            <a:ext cx="8087590" cy="1316183"/>
          </a:xfrm>
        </p:spPr>
        <p:txBody>
          <a:bodyPr/>
          <a:lstStyle/>
          <a:p>
            <a:pPr algn="ctr"/>
            <a:r>
              <a:rPr lang="en-US" b="1" dirty="0" smtClean="0"/>
              <a:t>Telephone Interviewing</a:t>
            </a:r>
            <a:endParaRPr lang="en-US" b="1" dirty="0"/>
          </a:p>
        </p:txBody>
      </p:sp>
      <p:pic>
        <p:nvPicPr>
          <p:cNvPr id="2050" name="Picture 2" descr="http://kidsbizmasters.com/wp-content/uploads/2014/02/telephon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69" t="11328" r="6575" b="8889"/>
          <a:stretch/>
        </p:blipFill>
        <p:spPr bwMode="auto">
          <a:xfrm>
            <a:off x="3768437" y="2438400"/>
            <a:ext cx="4904508" cy="2967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endParaRPr lang="en-US" dirty="0"/>
          </a:p>
        </p:txBody>
      </p:sp>
      <p:sp>
        <p:nvSpPr>
          <p:cNvPr id="3" name="Content Placeholder 2"/>
          <p:cNvSpPr>
            <a:spLocks noGrp="1"/>
          </p:cNvSpPr>
          <p:nvPr>
            <p:ph idx="1"/>
          </p:nvPr>
        </p:nvSpPr>
        <p:spPr>
          <a:xfrm>
            <a:off x="1104900" y="1600200"/>
            <a:ext cx="8136082" cy="4572000"/>
          </a:xfrm>
        </p:spPr>
        <p:txBody>
          <a:bodyPr/>
          <a:lstStyle/>
          <a:p>
            <a:r>
              <a:rPr lang="en-US" dirty="0" smtClean="0"/>
              <a:t>Prepare key points and come up with questions.</a:t>
            </a:r>
          </a:p>
          <a:p>
            <a:r>
              <a:rPr lang="en-US" dirty="0" smtClean="0"/>
              <a:t>Make sure phone has excellent reception. </a:t>
            </a:r>
          </a:p>
          <a:p>
            <a:r>
              <a:rPr lang="en-US" dirty="0" smtClean="0"/>
              <a:t>Record a professional-sounding voice mail. </a:t>
            </a:r>
          </a:p>
          <a:p>
            <a:r>
              <a:rPr lang="en-US" dirty="0" smtClean="0"/>
              <a:t>If family members answer, remind them to take accurate messages. </a:t>
            </a:r>
          </a:p>
          <a:p>
            <a:r>
              <a:rPr lang="en-US" dirty="0" smtClean="0"/>
              <a:t>Have access to a pen, notepad and resume and Cover letter. </a:t>
            </a:r>
            <a:endParaRPr lang="en-US" dirty="0"/>
          </a:p>
        </p:txBody>
      </p:sp>
    </p:spTree>
    <p:extLst>
      <p:ext uri="{BB962C8B-B14F-4D97-AF65-F5344CB8AC3E}">
        <p14:creationId xmlns:p14="http://schemas.microsoft.com/office/powerpoint/2010/main" val="35907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1600200"/>
            <a:ext cx="4215245" cy="4572000"/>
          </a:xfrm>
        </p:spPr>
        <p:txBody>
          <a:bodyPr/>
          <a:lstStyle/>
          <a:p>
            <a:pPr marL="0" indent="0">
              <a:buNone/>
            </a:pPr>
            <a:r>
              <a:rPr lang="en-US" b="1" dirty="0" smtClean="0"/>
              <a:t>The </a:t>
            </a:r>
            <a:r>
              <a:rPr lang="en-US" b="1" dirty="0"/>
              <a:t>unexpected call</a:t>
            </a:r>
          </a:p>
          <a:p>
            <a:r>
              <a:rPr lang="en-US" dirty="0" smtClean="0"/>
              <a:t>-Often you will have no advance warning before you receive a call. </a:t>
            </a:r>
          </a:p>
          <a:p>
            <a:r>
              <a:rPr lang="en-US" dirty="0" smtClean="0"/>
              <a:t>-Keep handy a list of places where you have applied. You do not want to confuse yourself. </a:t>
            </a:r>
          </a:p>
          <a:p>
            <a:r>
              <a:rPr lang="en-US" dirty="0" smtClean="0"/>
              <a:t>-Remember the names of the people interviewing you in order to ask questions directly to them.</a:t>
            </a:r>
          </a:p>
          <a:p>
            <a:r>
              <a:rPr lang="en-US" dirty="0" smtClean="0"/>
              <a:t>Ignore call waiting  </a:t>
            </a:r>
            <a:endParaRPr lang="en-US" dirty="0"/>
          </a:p>
        </p:txBody>
      </p:sp>
      <p:sp>
        <p:nvSpPr>
          <p:cNvPr id="5" name="Content Placeholder 2"/>
          <p:cNvSpPr txBox="1">
            <a:spLocks/>
          </p:cNvSpPr>
          <p:nvPr/>
        </p:nvSpPr>
        <p:spPr>
          <a:xfrm>
            <a:off x="6136805" y="1600200"/>
            <a:ext cx="4531195" cy="45720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en-US" b="1" dirty="0" smtClean="0"/>
              <a:t>The scheduled phone interview</a:t>
            </a:r>
          </a:p>
          <a:p>
            <a:pPr marL="0" indent="0">
              <a:buFont typeface="Wingdings" panose="05000000000000000000" pitchFamily="2" charset="2"/>
              <a:buNone/>
            </a:pPr>
            <a:r>
              <a:rPr lang="en-US" dirty="0" smtClean="0"/>
              <a:t>-Answer the phone “Hello, this is Erica”</a:t>
            </a:r>
          </a:p>
          <a:p>
            <a:pPr marL="0" indent="0">
              <a:buFont typeface="Wingdings" panose="05000000000000000000" pitchFamily="2" charset="2"/>
              <a:buNone/>
            </a:pPr>
            <a:r>
              <a:rPr lang="en-US" dirty="0" smtClean="0"/>
              <a:t>-Immediately express your pleasure</a:t>
            </a:r>
          </a:p>
          <a:p>
            <a:pPr marL="0" indent="0">
              <a:buFont typeface="Wingdings" panose="05000000000000000000" pitchFamily="2" charset="2"/>
              <a:buNone/>
            </a:pPr>
            <a:r>
              <a:rPr lang="en-US" dirty="0" smtClean="0"/>
              <a:t>-Do not chew gum, sip a drink or eat. </a:t>
            </a:r>
          </a:p>
          <a:p>
            <a:pPr marL="0" indent="0">
              <a:buFont typeface="Wingdings" panose="05000000000000000000" pitchFamily="2" charset="2"/>
              <a:buNone/>
            </a:pPr>
            <a:r>
              <a:rPr lang="en-US" dirty="0" smtClean="0"/>
              <a:t>-A smile can be heard in your voice.</a:t>
            </a:r>
          </a:p>
          <a:p>
            <a:pPr marL="0" indent="0">
              <a:buFont typeface="Wingdings" panose="05000000000000000000" pitchFamily="2" charset="2"/>
              <a:buNone/>
            </a:pPr>
            <a:r>
              <a:rPr lang="en-US" dirty="0" smtClean="0"/>
              <a:t>-Before ending call express your interest in working for them. </a:t>
            </a:r>
          </a:p>
          <a:p>
            <a:pPr marL="0" indent="0">
              <a:buFont typeface="Wingdings" panose="05000000000000000000" pitchFamily="2" charset="2"/>
              <a:buNone/>
            </a:pPr>
            <a:r>
              <a:rPr lang="en-US" dirty="0" smtClean="0"/>
              <a:t>-After the call, make sure you send a thank you note </a:t>
            </a:r>
          </a:p>
          <a:p>
            <a:pPr marL="0" indent="0">
              <a:buFont typeface="Wingdings" panose="05000000000000000000" pitchFamily="2" charset="2"/>
              <a:buNone/>
            </a:pPr>
            <a:endParaRPr lang="en-US" b="1" dirty="0" smtClean="0"/>
          </a:p>
        </p:txBody>
      </p:sp>
    </p:spTree>
    <p:extLst>
      <p:ext uri="{BB962C8B-B14F-4D97-AF65-F5344CB8AC3E}">
        <p14:creationId xmlns:p14="http://schemas.microsoft.com/office/powerpoint/2010/main" val="2943298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sz="2400" dirty="0" smtClean="0"/>
              <a:t>Common Interview Questions</a:t>
            </a:r>
          </a:p>
          <a:p>
            <a:pPr lvl="1"/>
            <a:r>
              <a:rPr lang="en-US" sz="2400" dirty="0" smtClean="0"/>
              <a:t>Taylor your response</a:t>
            </a:r>
          </a:p>
          <a:p>
            <a:pPr lvl="1"/>
            <a:endParaRPr lang="en-US" sz="2400" dirty="0"/>
          </a:p>
          <a:p>
            <a:pPr lvl="1"/>
            <a:endParaRPr lang="en-US" sz="2400" dirty="0" smtClean="0"/>
          </a:p>
          <a:p>
            <a:pPr lvl="1"/>
            <a:r>
              <a:rPr lang="en-US" sz="2400" dirty="0" smtClean="0"/>
              <a:t>Do you have any questions?</a:t>
            </a:r>
          </a:p>
          <a:p>
            <a:pPr lvl="2"/>
            <a:r>
              <a:rPr lang="en-US" sz="2400" dirty="0" smtClean="0"/>
              <a:t>Do not answer “NO”</a:t>
            </a:r>
          </a:p>
          <a:p>
            <a:pPr lvl="2"/>
            <a:r>
              <a:rPr lang="en-US" sz="2400" dirty="0" smtClean="0"/>
              <a:t>Is the organization is a good fit for you?</a:t>
            </a:r>
          </a:p>
          <a:p>
            <a:pPr lvl="2"/>
            <a:r>
              <a:rPr lang="en-US" sz="2400" dirty="0" smtClean="0"/>
              <a:t>During the 1</a:t>
            </a:r>
            <a:r>
              <a:rPr lang="en-US" sz="2400" baseline="30000" dirty="0" smtClean="0"/>
              <a:t>st</a:t>
            </a:r>
            <a:r>
              <a:rPr lang="en-US" sz="2400" dirty="0" smtClean="0"/>
              <a:t> interview, do not ask about salary, benefits or vacation. </a:t>
            </a:r>
          </a:p>
        </p:txBody>
      </p:sp>
    </p:spTree>
    <p:extLst>
      <p:ext uri="{BB962C8B-B14F-4D97-AF65-F5344CB8AC3E}">
        <p14:creationId xmlns:p14="http://schemas.microsoft.com/office/powerpoint/2010/main" val="742250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5309" y="1114457"/>
            <a:ext cx="6005945" cy="1046851"/>
          </a:xfrm>
        </p:spPr>
        <p:txBody>
          <a:bodyPr/>
          <a:lstStyle/>
          <a:p>
            <a:pPr algn="ctr"/>
            <a:r>
              <a:rPr lang="en-US" b="1" dirty="0" smtClean="0"/>
              <a:t>Video Interview</a:t>
            </a:r>
            <a:endParaRPr lang="en-US" b="1" dirty="0"/>
          </a:p>
        </p:txBody>
      </p:sp>
      <p:pic>
        <p:nvPicPr>
          <p:cNvPr id="3074" name="Picture 2" descr="Image result for Video int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153" y="2327563"/>
            <a:ext cx="6262255" cy="328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135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734291"/>
          </a:xfrm>
        </p:spPr>
        <p:txBody>
          <a:bodyPr/>
          <a:lstStyle/>
          <a:p>
            <a:r>
              <a:rPr lang="en-US" dirty="0" smtClean="0"/>
              <a:t>Video Interviewing</a:t>
            </a:r>
            <a:endParaRPr lang="en-US" dirty="0"/>
          </a:p>
        </p:txBody>
      </p:sp>
      <p:sp>
        <p:nvSpPr>
          <p:cNvPr id="4" name="Text Placeholder 3"/>
          <p:cNvSpPr>
            <a:spLocks noGrp="1"/>
          </p:cNvSpPr>
          <p:nvPr>
            <p:ph type="body" sz="half" idx="2"/>
          </p:nvPr>
        </p:nvSpPr>
        <p:spPr>
          <a:xfrm>
            <a:off x="2535381" y="1641764"/>
            <a:ext cx="6774873" cy="3657600"/>
          </a:xfrm>
        </p:spPr>
        <p:txBody>
          <a:bodyPr>
            <a:noAutofit/>
          </a:bodyPr>
          <a:lstStyle/>
          <a:p>
            <a:r>
              <a:rPr lang="en-US" sz="1850" b="1" dirty="0" smtClean="0"/>
              <a:t>-Camera should be at the same height as the top of your head.</a:t>
            </a:r>
          </a:p>
          <a:p>
            <a:endParaRPr lang="en-US" sz="1850" b="1" dirty="0"/>
          </a:p>
          <a:p>
            <a:r>
              <a:rPr lang="en-US" sz="1850" b="1" dirty="0" smtClean="0"/>
              <a:t>-If you wear glasses, get an anti-glare coating.</a:t>
            </a:r>
          </a:p>
          <a:p>
            <a:endParaRPr lang="en-US" sz="1850" b="1" dirty="0"/>
          </a:p>
          <a:p>
            <a:r>
              <a:rPr lang="en-US" sz="1850" b="1" dirty="0" smtClean="0"/>
              <a:t>-Use anti shine makeup</a:t>
            </a:r>
          </a:p>
          <a:p>
            <a:endParaRPr lang="en-US" sz="1850" b="1" dirty="0"/>
          </a:p>
          <a:p>
            <a:pPr marL="285750" indent="-285750">
              <a:buFontTx/>
              <a:buChar char="-"/>
            </a:pPr>
            <a:r>
              <a:rPr lang="en-US" sz="1850" b="1" dirty="0" smtClean="0"/>
              <a:t>Look directly into the camera</a:t>
            </a:r>
          </a:p>
          <a:p>
            <a:pPr marL="285750" indent="-285750">
              <a:buFontTx/>
              <a:buChar char="-"/>
            </a:pPr>
            <a:endParaRPr lang="en-US" sz="1850" b="1" dirty="0"/>
          </a:p>
          <a:p>
            <a:r>
              <a:rPr lang="en-US" sz="1850" b="1" dirty="0" smtClean="0"/>
              <a:t>-Manage the background</a:t>
            </a:r>
            <a:endParaRPr lang="en-US" sz="1850" b="1"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3051" b="98051" l="2704" r="97173"/>
                    </a14:imgEffect>
                  </a14:imgLayer>
                </a14:imgProps>
              </a:ext>
              <a:ext uri="{28A0092B-C50C-407E-A947-70E740481C1C}">
                <a14:useLocalDpi xmlns:a14="http://schemas.microsoft.com/office/drawing/2010/main" val="0"/>
              </a:ext>
            </a:extLst>
          </a:blip>
          <a:stretch>
            <a:fillRect/>
          </a:stretch>
        </p:blipFill>
        <p:spPr>
          <a:xfrm>
            <a:off x="1517072" y="1020423"/>
            <a:ext cx="8811490" cy="5879141"/>
          </a:xfrm>
          <a:prstGeom prst="rect">
            <a:avLst/>
          </a:prstGeom>
        </p:spPr>
      </p:pic>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2624" y="873303"/>
            <a:ext cx="10335803" cy="1323439"/>
          </a:xfrm>
          <a:prstGeom prst="rect">
            <a:avLst/>
          </a:prstGeom>
          <a:noFill/>
        </p:spPr>
        <p:txBody>
          <a:bodyPr wrap="square" rtlCol="0">
            <a:spAutoFit/>
          </a:bodyPr>
          <a:lstStyle/>
          <a:p>
            <a:r>
              <a:rPr lang="en-US" sz="8000" dirty="0" smtClean="0"/>
              <a:t>Now Let’s Practice!</a:t>
            </a:r>
            <a:endParaRPr lang="en-US" dirty="0"/>
          </a:p>
        </p:txBody>
      </p:sp>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4253" y="1280713"/>
            <a:ext cx="8319655" cy="1365506"/>
          </a:xfrm>
        </p:spPr>
        <p:txBody>
          <a:bodyPr/>
          <a:lstStyle/>
          <a:p>
            <a:r>
              <a:rPr lang="en-US" b="1" dirty="0"/>
              <a:t>Informational Interview</a:t>
            </a:r>
            <a:endParaRPr lang="en-US" dirty="0"/>
          </a:p>
        </p:txBody>
      </p:sp>
      <p:pic>
        <p:nvPicPr>
          <p:cNvPr id="5122" name="Picture 2" descr="https://tm-pilbox.global.ssl.fastly.net/?url=https%3A%2F%2Ftm-prod.global.ssl.fastly.net%2Fuploaded%2Fattachments%2F13029.jpg%3Fv%3D963ce4&amp;h=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676" y="2646218"/>
            <a:ext cx="5577680" cy="272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130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Informational </a:t>
            </a:r>
            <a:r>
              <a:rPr lang="en-US" dirty="0" smtClean="0"/>
              <a:t>Interviews</a:t>
            </a:r>
            <a:endParaRPr lang="en-US" dirty="0"/>
          </a:p>
        </p:txBody>
      </p:sp>
      <p:sp>
        <p:nvSpPr>
          <p:cNvPr id="14" name="Content Placeholder 13"/>
          <p:cNvSpPr>
            <a:spLocks noGrp="1"/>
          </p:cNvSpPr>
          <p:nvPr>
            <p:ph idx="1"/>
          </p:nvPr>
        </p:nvSpPr>
        <p:spPr/>
        <p:txBody>
          <a:bodyPr/>
          <a:lstStyle/>
          <a:p>
            <a:r>
              <a:rPr lang="en-US" dirty="0" smtClean="0"/>
              <a:t>They offer you an “inside look”</a:t>
            </a:r>
          </a:p>
          <a:p>
            <a:r>
              <a:rPr lang="en-US" dirty="0" smtClean="0"/>
              <a:t>May serve as a source of constructive feedback about your resume. </a:t>
            </a:r>
            <a:endParaRPr lang="en-US" dirty="0"/>
          </a:p>
          <a:p>
            <a:r>
              <a:rPr lang="en-US" dirty="0" smtClean="0"/>
              <a:t>When you seek someone, state that you are seeking career information and advice and when you would like to meet. </a:t>
            </a:r>
          </a:p>
          <a:p>
            <a:r>
              <a:rPr lang="en-US" dirty="0" smtClean="0"/>
              <a:t>Request an in person interview. </a:t>
            </a: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796636"/>
          </a:xfrm>
        </p:spPr>
        <p:txBody>
          <a:bodyPr/>
          <a:lstStyle/>
          <a:p>
            <a:r>
              <a:rPr lang="en-US" dirty="0" smtClean="0"/>
              <a:t>Informational Interview</a:t>
            </a:r>
            <a:endParaRPr lang="en-US" dirty="0"/>
          </a:p>
        </p:txBody>
      </p:sp>
      <p:graphicFrame>
        <p:nvGraphicFramePr>
          <p:cNvPr id="4" name="Content Placeholder 3" descr="Stacked List" title="SmartArt"/>
          <p:cNvGraphicFramePr>
            <a:graphicFrameLocks noGrp="1"/>
          </p:cNvGraphicFramePr>
          <p:nvPr>
            <p:ph idx="1"/>
            <p:extLst>
              <p:ext uri="{D42A27DB-BD31-4B8C-83A1-F6EECF244321}">
                <p14:modId xmlns:p14="http://schemas.microsoft.com/office/powerpoint/2010/main" val="3432401075"/>
              </p:ext>
            </p:extLst>
          </p:nvPr>
        </p:nvGraphicFramePr>
        <p:xfrm>
          <a:off x="540327" y="1350818"/>
          <a:ext cx="11242964" cy="5306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2573" y="1197585"/>
            <a:ext cx="8094518" cy="1282379"/>
          </a:xfrm>
        </p:spPr>
        <p:txBody>
          <a:bodyPr>
            <a:noAutofit/>
          </a:bodyPr>
          <a:lstStyle/>
          <a:p>
            <a:r>
              <a:rPr lang="en-US" sz="4800" b="1" dirty="0"/>
              <a:t>In-Person interview </a:t>
            </a:r>
            <a:endParaRPr lang="en-US" sz="4800" dirty="0"/>
          </a:p>
        </p:txBody>
      </p:sp>
      <p:pic>
        <p:nvPicPr>
          <p:cNvPr id="6146" name="Picture 2" descr="http://work.chron.com/DM-Resize/photos.demandstudios.com/getty/article/251/89/86808570.jpg?w=650&amp;h=406&amp;keep_ratio=1&amp;web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156" y="2479964"/>
            <a:ext cx="4499552" cy="299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756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In-Person Interview</a:t>
            </a:r>
            <a:endParaRPr lang="en-US" dirty="0"/>
          </a:p>
        </p:txBody>
      </p:sp>
      <p:sp>
        <p:nvSpPr>
          <p:cNvPr id="4" name="Text Placeholder 3"/>
          <p:cNvSpPr>
            <a:spLocks noGrp="1"/>
          </p:cNvSpPr>
          <p:nvPr>
            <p:ph type="body" sz="half" idx="2"/>
          </p:nvPr>
        </p:nvSpPr>
        <p:spPr>
          <a:xfrm>
            <a:off x="1104900" y="1600200"/>
            <a:ext cx="5439738" cy="4572000"/>
          </a:xfrm>
        </p:spPr>
        <p:txBody>
          <a:bodyPr/>
          <a:lstStyle/>
          <a:p>
            <a:pPr marL="285750" indent="-285750">
              <a:buFont typeface="Arial" panose="020B0604020202020204" pitchFamily="34" charset="0"/>
              <a:buChar char="•"/>
            </a:pPr>
            <a:r>
              <a:rPr lang="en-US" dirty="0" smtClean="0"/>
              <a:t>Preparing for Interview</a:t>
            </a:r>
          </a:p>
          <a:p>
            <a:pPr marL="742950" lvl="1" indent="-285750">
              <a:buFont typeface="Arial" panose="020B0604020202020204" pitchFamily="34" charset="0"/>
              <a:buChar char="•"/>
            </a:pPr>
            <a:r>
              <a:rPr lang="en-US" dirty="0" smtClean="0"/>
              <a:t>Do your research</a:t>
            </a:r>
          </a:p>
          <a:p>
            <a:pPr marL="742950" lvl="1" indent="-285750">
              <a:buFont typeface="Arial" panose="020B0604020202020204" pitchFamily="34" charset="0"/>
              <a:buChar char="•"/>
            </a:pPr>
            <a:r>
              <a:rPr lang="en-US" dirty="0" smtClean="0"/>
              <a:t>Become familiar with the specifics and develop questions for the hiring committee. </a:t>
            </a:r>
          </a:p>
          <a:p>
            <a:pPr marL="742950" lvl="1" indent="-285750">
              <a:buFont typeface="Arial" panose="020B0604020202020204" pitchFamily="34" charset="0"/>
              <a:buChar char="•"/>
            </a:pPr>
            <a:r>
              <a:rPr lang="en-US" dirty="0" smtClean="0"/>
              <a:t>Review your resume and cover </a:t>
            </a:r>
            <a:r>
              <a:rPr lang="en-US" dirty="0" smtClean="0"/>
              <a:t>letter</a:t>
            </a:r>
          </a:p>
          <a:p>
            <a:pPr marL="742950" lvl="1" indent="-285750">
              <a:buFont typeface="Arial" panose="020B0604020202020204" pitchFamily="34" charset="0"/>
              <a:buChar char="•"/>
            </a:pPr>
            <a:r>
              <a:rPr lang="en-US" dirty="0" smtClean="0"/>
              <a:t>Familiarize yourself with the details about the interview</a:t>
            </a:r>
            <a:endParaRPr lang="en-US" dirty="0" smtClean="0"/>
          </a:p>
          <a:p>
            <a:pPr marL="742950" lvl="1" indent="-285750">
              <a:buFont typeface="Arial" panose="020B0604020202020204" pitchFamily="34" charset="0"/>
              <a:buChar char="•"/>
            </a:pPr>
            <a:r>
              <a:rPr lang="en-US" dirty="0" smtClean="0"/>
              <a:t>PRACTICE </a:t>
            </a:r>
          </a:p>
          <a:p>
            <a:pPr marL="285750" indent="-285750">
              <a:buFont typeface="Arial" panose="020B0604020202020204" pitchFamily="34" charset="0"/>
              <a:buChar char="•"/>
            </a:pPr>
            <a:endParaRPr lang="en-US" dirty="0"/>
          </a:p>
        </p:txBody>
      </p:sp>
      <p:pic>
        <p:nvPicPr>
          <p:cNvPr id="5" name="Picture Placeholder 3" descr="Open book on table, blurred shelves of books in background" title="Sample Picture"/>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l="8890" r="8890"/>
          <a:stretch>
            <a:fillRect/>
          </a:stretch>
        </p:blipFill>
        <p:spPr>
          <a:xfrm>
            <a:off x="6690117" y="1600200"/>
            <a:ext cx="5210937" cy="4208604"/>
          </a:xfrm>
          <a:prstGeom prst="rect">
            <a:avLst/>
          </a:prstGeo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Dress to Impress</a:t>
            </a:r>
            <a:endParaRPr lang="en-US" sz="3600" dirty="0"/>
          </a:p>
        </p:txBody>
      </p:sp>
      <p:graphicFrame>
        <p:nvGraphicFramePr>
          <p:cNvPr id="16" name="Content Placeholder 15" descr="Sample table with 3 columns, 4 rows" title="Table"/>
          <p:cNvGraphicFramePr>
            <a:graphicFrameLocks noGrp="1"/>
          </p:cNvGraphicFramePr>
          <p:nvPr>
            <p:ph sz="half" idx="2"/>
            <p:extLst>
              <p:ext uri="{D42A27DB-BD31-4B8C-83A1-F6EECF244321}">
                <p14:modId xmlns:p14="http://schemas.microsoft.com/office/powerpoint/2010/main" val="3519023415"/>
              </p:ext>
            </p:extLst>
          </p:nvPr>
        </p:nvGraphicFramePr>
        <p:xfrm>
          <a:off x="2774023" y="1548829"/>
          <a:ext cx="6633597" cy="4009449"/>
        </p:xfrm>
        <a:graphic>
          <a:graphicData uri="http://schemas.openxmlformats.org/drawingml/2006/table">
            <a:tbl>
              <a:tblPr firstRow="1" bandRow="1">
                <a:tableStyleId>{5C22544A-7EE6-4342-B048-85BDC9FD1C3A}</a:tableStyleId>
              </a:tblPr>
              <a:tblGrid>
                <a:gridCol w="3280473"/>
                <a:gridCol w="3353124"/>
              </a:tblGrid>
              <a:tr h="744774">
                <a:tc>
                  <a:txBody>
                    <a:bodyPr/>
                    <a:lstStyle/>
                    <a:p>
                      <a:pPr algn="ctr"/>
                      <a:r>
                        <a:rPr lang="en-US" dirty="0" smtClean="0"/>
                        <a:t>Women</a:t>
                      </a:r>
                      <a:endParaRPr dirty="0"/>
                    </a:p>
                  </a:txBody>
                  <a:tcPr anchor="ctr"/>
                </a:tc>
                <a:tc>
                  <a:txBody>
                    <a:bodyPr/>
                    <a:lstStyle/>
                    <a:p>
                      <a:pPr algn="ctr"/>
                      <a:r>
                        <a:rPr lang="en-US" dirty="0" smtClean="0"/>
                        <a:t>Men</a:t>
                      </a:r>
                      <a:endParaRPr dirty="0"/>
                    </a:p>
                  </a:txBody>
                  <a:tcPr anchor="ctr"/>
                </a:tc>
              </a:tr>
              <a:tr h="3264675">
                <a:tc>
                  <a:txBody>
                    <a:bodyPr/>
                    <a:lstStyle/>
                    <a:p>
                      <a:pPr algn="ctr"/>
                      <a:r>
                        <a:rPr lang="en-US" sz="1400" b="1" dirty="0" smtClean="0"/>
                        <a:t>Suit: </a:t>
                      </a:r>
                      <a:r>
                        <a:rPr lang="en-US" sz="1400" dirty="0" smtClean="0"/>
                        <a:t>Navy</a:t>
                      </a:r>
                      <a:r>
                        <a:rPr lang="en-US" sz="1400" baseline="0" dirty="0" smtClean="0"/>
                        <a:t> or dark two piece, professional skirted or pant suit. Length of skirt should be at knee or below</a:t>
                      </a:r>
                    </a:p>
                    <a:p>
                      <a:pPr algn="ctr"/>
                      <a:r>
                        <a:rPr lang="en-US" sz="1400" b="1" baseline="0" dirty="0" smtClean="0"/>
                        <a:t>Blouse: </a:t>
                      </a:r>
                      <a:r>
                        <a:rPr lang="en-US" sz="1400" baseline="0" dirty="0" smtClean="0"/>
                        <a:t>White or pastel silk blended button-down, long sleeve shirt. No sheer or low cut.</a:t>
                      </a:r>
                    </a:p>
                    <a:p>
                      <a:pPr algn="ctr"/>
                      <a:r>
                        <a:rPr lang="en-US" sz="1400" b="1" baseline="0" dirty="0" smtClean="0"/>
                        <a:t>Shoes: </a:t>
                      </a:r>
                      <a:r>
                        <a:rPr lang="en-US" sz="1400" baseline="0" dirty="0" smtClean="0"/>
                        <a:t>Dress shoe with a 1inch heel.</a:t>
                      </a:r>
                    </a:p>
                    <a:p>
                      <a:pPr algn="ctr"/>
                      <a:r>
                        <a:rPr lang="en-US" sz="1400" b="1" baseline="0" dirty="0" smtClean="0"/>
                        <a:t>Cosmetics: </a:t>
                      </a:r>
                      <a:r>
                        <a:rPr lang="en-US" sz="1400" baseline="0" dirty="0" smtClean="0"/>
                        <a:t>No perfume. Light makeup.</a:t>
                      </a:r>
                    </a:p>
                    <a:p>
                      <a:pPr algn="ctr"/>
                      <a:r>
                        <a:rPr lang="en-US" sz="1400" b="1" baseline="0" dirty="0" smtClean="0"/>
                        <a:t>Hair: </a:t>
                      </a:r>
                      <a:r>
                        <a:rPr lang="en-US" sz="1400" baseline="0" dirty="0" smtClean="0"/>
                        <a:t>Put up hair if you tend to play with your hair. </a:t>
                      </a:r>
                    </a:p>
                    <a:p>
                      <a:pPr algn="ctr"/>
                      <a:endParaRPr lang="en-US" sz="1200" baseline="0" dirty="0" smtClean="0"/>
                    </a:p>
                    <a:p>
                      <a:pPr algn="ctr"/>
                      <a:endParaRPr dirty="0"/>
                    </a:p>
                  </a:txBody>
                  <a:tcPr anchor="ctr"/>
                </a:tc>
                <a:tc>
                  <a:txBody>
                    <a:bodyPr/>
                    <a:lstStyle/>
                    <a:p>
                      <a:pPr algn="ctr"/>
                      <a:r>
                        <a:rPr lang="en-US" sz="1500" b="1" dirty="0" smtClean="0"/>
                        <a:t>Suit: </a:t>
                      </a:r>
                      <a:r>
                        <a:rPr lang="en-US" sz="1500" dirty="0" smtClean="0"/>
                        <a:t>Navy</a:t>
                      </a:r>
                      <a:r>
                        <a:rPr lang="en-US" sz="1500" baseline="0" dirty="0" smtClean="0"/>
                        <a:t> or black two piece traditional cut suit. </a:t>
                      </a:r>
                    </a:p>
                    <a:p>
                      <a:pPr algn="ctr"/>
                      <a:r>
                        <a:rPr lang="en-US" sz="1500" b="1" baseline="0" dirty="0" smtClean="0"/>
                        <a:t>Shirt: </a:t>
                      </a:r>
                      <a:r>
                        <a:rPr lang="en-US" sz="1500" baseline="0" dirty="0" smtClean="0"/>
                        <a:t>Cotton long sleeve shirt. </a:t>
                      </a:r>
                    </a:p>
                    <a:p>
                      <a:pPr algn="ctr"/>
                      <a:r>
                        <a:rPr lang="en-US" sz="1500" b="1" baseline="0" dirty="0" smtClean="0"/>
                        <a:t>Tie: </a:t>
                      </a:r>
                      <a:r>
                        <a:rPr lang="en-US" sz="1500" baseline="0" dirty="0" smtClean="0"/>
                        <a:t>Conservative, stripes, paisley, or solid color. </a:t>
                      </a:r>
                    </a:p>
                    <a:p>
                      <a:pPr algn="ctr"/>
                      <a:r>
                        <a:rPr lang="en-US" sz="1500" b="1" baseline="0" dirty="0" smtClean="0"/>
                        <a:t>Shoes: </a:t>
                      </a:r>
                      <a:r>
                        <a:rPr lang="en-US" sz="1500" baseline="0" dirty="0" smtClean="0"/>
                        <a:t>Black and well polished. </a:t>
                      </a:r>
                    </a:p>
                    <a:p>
                      <a:pPr algn="ctr"/>
                      <a:r>
                        <a:rPr lang="en-US" sz="1500" b="1" baseline="0" dirty="0" smtClean="0"/>
                        <a:t>Cologne: </a:t>
                      </a:r>
                      <a:r>
                        <a:rPr lang="en-US" sz="1500" baseline="0" dirty="0" smtClean="0"/>
                        <a:t>No cologne or aftershave</a:t>
                      </a:r>
                    </a:p>
                    <a:p>
                      <a:pPr algn="ctr"/>
                      <a:r>
                        <a:rPr lang="en-US" sz="1500" b="1" baseline="0" dirty="0" smtClean="0"/>
                        <a:t>Jewelry: </a:t>
                      </a:r>
                      <a:r>
                        <a:rPr lang="en-US" sz="1500" baseline="0" dirty="0" smtClean="0"/>
                        <a:t>No earrings or visible piercings</a:t>
                      </a:r>
                      <a:endParaRPr sz="1500" dirty="0"/>
                    </a:p>
                  </a:txBody>
                  <a:tcPr anchor="ctr"/>
                </a:tc>
              </a:tr>
            </a:tbl>
          </a:graphicData>
        </a:graphic>
      </p:graphicFrame>
      <p:pic>
        <p:nvPicPr>
          <p:cNvPr id="2052" name="Picture 4" descr="https://d3rgj9au57pk8c.cloudfront.net/uploaded/attachments/11840.png?v=c93084"/>
          <p:cNvPicPr>
            <a:picLocks noChangeAspect="1" noChangeArrowheads="1"/>
          </p:cNvPicPr>
          <p:nvPr/>
        </p:nvPicPr>
        <p:blipFill rotWithShape="1">
          <a:blip r:embed="rId3">
            <a:extLst>
              <a:ext uri="{28A0092B-C50C-407E-A947-70E740481C1C}">
                <a14:useLocalDpi xmlns:a14="http://schemas.microsoft.com/office/drawing/2010/main" val="0"/>
              </a:ext>
            </a:extLst>
          </a:blip>
          <a:srcRect l="72297" t="77709" r="5599"/>
          <a:stretch/>
        </p:blipFill>
        <p:spPr bwMode="auto">
          <a:xfrm>
            <a:off x="8314306" y="5990300"/>
            <a:ext cx="1284269" cy="8662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d3rgj9au57pk8c.cloudfront.net/uploaded/attachments/11840.png?v=c93084"/>
          <p:cNvPicPr>
            <a:picLocks noChangeAspect="1" noChangeArrowheads="1"/>
          </p:cNvPicPr>
          <p:nvPr/>
        </p:nvPicPr>
        <p:blipFill rotWithShape="1">
          <a:blip r:embed="rId3">
            <a:extLst>
              <a:ext uri="{28A0092B-C50C-407E-A947-70E740481C1C}">
                <a14:useLocalDpi xmlns:a14="http://schemas.microsoft.com/office/drawing/2010/main" val="0"/>
              </a:ext>
            </a:extLst>
          </a:blip>
          <a:srcRect l="42060" t="14524" r="39728" b="18061"/>
          <a:stretch/>
        </p:blipFill>
        <p:spPr bwMode="auto">
          <a:xfrm>
            <a:off x="9674790" y="2144615"/>
            <a:ext cx="1058239" cy="261991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d3rgj9au57pk8c.cloudfront.net/uploaded/attachments/11840.png?v=c93084"/>
          <p:cNvPicPr>
            <a:picLocks noChangeAspect="1" noChangeArrowheads="1"/>
          </p:cNvPicPr>
          <p:nvPr/>
        </p:nvPicPr>
        <p:blipFill rotWithShape="1">
          <a:blip r:embed="rId3">
            <a:extLst>
              <a:ext uri="{28A0092B-C50C-407E-A947-70E740481C1C}">
                <a14:useLocalDpi xmlns:a14="http://schemas.microsoft.com/office/drawing/2010/main" val="0"/>
              </a:ext>
            </a:extLst>
          </a:blip>
          <a:srcRect l="62703" t="13934" r="18649" b="50787"/>
          <a:stretch/>
        </p:blipFill>
        <p:spPr bwMode="auto">
          <a:xfrm>
            <a:off x="10699523" y="4666040"/>
            <a:ext cx="1130157" cy="12226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d3rgj9au57pk8c.cloudfront.net/uploaded/attachments/11840.png?v=c93084"/>
          <p:cNvPicPr>
            <a:picLocks noChangeAspect="1" noChangeArrowheads="1"/>
          </p:cNvPicPr>
          <p:nvPr/>
        </p:nvPicPr>
        <p:blipFill rotWithShape="1">
          <a:blip r:embed="rId3">
            <a:extLst>
              <a:ext uri="{28A0092B-C50C-407E-A947-70E740481C1C}">
                <a14:useLocalDpi xmlns:a14="http://schemas.microsoft.com/office/drawing/2010/main" val="0"/>
              </a:ext>
            </a:extLst>
          </a:blip>
          <a:srcRect l="22079" t="13995" r="57409" b="42912"/>
          <a:stretch/>
        </p:blipFill>
        <p:spPr bwMode="auto">
          <a:xfrm>
            <a:off x="11000198" y="1374169"/>
            <a:ext cx="1191802" cy="16746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jobrivet.files.wordpress.com/2015/06/job-interview-attire-for-women-6.jpg"/>
          <p:cNvPicPr>
            <a:picLocks noChangeAspect="1" noChangeArrowheads="1"/>
          </p:cNvPicPr>
          <p:nvPr/>
        </p:nvPicPr>
        <p:blipFill rotWithShape="1">
          <a:blip r:embed="rId4">
            <a:extLst>
              <a:ext uri="{28A0092B-C50C-407E-A947-70E740481C1C}">
                <a14:useLocalDpi xmlns:a14="http://schemas.microsoft.com/office/drawing/2010/main" val="0"/>
              </a:ext>
            </a:extLst>
          </a:blip>
          <a:srcRect l="76275" t="5891" b="64866"/>
          <a:stretch/>
        </p:blipFill>
        <p:spPr bwMode="auto">
          <a:xfrm>
            <a:off x="998453" y="1333071"/>
            <a:ext cx="1444019" cy="171578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jobrivet.files.wordpress.com/2015/06/job-interview-attire-for-women-6.jpg"/>
          <p:cNvPicPr>
            <a:picLocks noChangeAspect="1" noChangeArrowheads="1"/>
          </p:cNvPicPr>
          <p:nvPr/>
        </p:nvPicPr>
        <p:blipFill rotWithShape="1">
          <a:blip r:embed="rId4">
            <a:extLst>
              <a:ext uri="{28A0092B-C50C-407E-A947-70E740481C1C}">
                <a14:useLocalDpi xmlns:a14="http://schemas.microsoft.com/office/drawing/2010/main" val="0"/>
              </a:ext>
            </a:extLst>
          </a:blip>
          <a:srcRect l="58213" t="68229" r="21531" b="1828"/>
          <a:stretch/>
        </p:blipFill>
        <p:spPr bwMode="auto">
          <a:xfrm>
            <a:off x="10200" y="2628902"/>
            <a:ext cx="1232900" cy="175688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jobrivet.files.wordpress.com/2015/06/job-interview-attire-for-women-6.jpg"/>
          <p:cNvPicPr>
            <a:picLocks noChangeAspect="1" noChangeArrowheads="1"/>
          </p:cNvPicPr>
          <p:nvPr/>
        </p:nvPicPr>
        <p:blipFill rotWithShape="1">
          <a:blip r:embed="rId4">
            <a:extLst>
              <a:ext uri="{28A0092B-C50C-407E-A947-70E740481C1C}">
                <a14:useLocalDpi xmlns:a14="http://schemas.microsoft.com/office/drawing/2010/main" val="0"/>
              </a:ext>
            </a:extLst>
          </a:blip>
          <a:srcRect l="34332" t="35659" r="41618" b="32822"/>
          <a:stretch/>
        </p:blipFill>
        <p:spPr bwMode="auto">
          <a:xfrm>
            <a:off x="711577" y="4666040"/>
            <a:ext cx="1463726" cy="184934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s-media-cache-ak0.pinimg.com/originals/cb/22/08/cb220884b763d3bdeaf119f52154e537.png"/>
          <p:cNvPicPr>
            <a:picLocks noChangeAspect="1" noChangeArrowheads="1"/>
          </p:cNvPicPr>
          <p:nvPr/>
        </p:nvPicPr>
        <p:blipFill rotWithShape="1">
          <a:blip r:embed="rId5">
            <a:extLst>
              <a:ext uri="{28A0092B-C50C-407E-A947-70E740481C1C}">
                <a14:useLocalDpi xmlns:a14="http://schemas.microsoft.com/office/drawing/2010/main" val="0"/>
              </a:ext>
            </a:extLst>
          </a:blip>
          <a:srcRect l="55493" t="76989" r="24414" b="9528"/>
          <a:stretch/>
        </p:blipFill>
        <p:spPr bwMode="auto">
          <a:xfrm>
            <a:off x="3302207" y="5558278"/>
            <a:ext cx="1171254" cy="101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Answering Interview Questions using the STAR method</a:t>
            </a:r>
            <a:endParaRPr lang="en-US" dirty="0"/>
          </a:p>
        </p:txBody>
      </p:sp>
      <p:sp>
        <p:nvSpPr>
          <p:cNvPr id="4" name="Content Placeholder 3"/>
          <p:cNvSpPr>
            <a:spLocks noGrp="1"/>
          </p:cNvSpPr>
          <p:nvPr>
            <p:ph sz="half" idx="2"/>
          </p:nvPr>
        </p:nvSpPr>
        <p:spPr>
          <a:xfrm>
            <a:off x="415636" y="1751032"/>
            <a:ext cx="11433463" cy="4881832"/>
          </a:xfrm>
        </p:spPr>
        <p:txBody>
          <a:bodyPr/>
          <a:lstStyle/>
          <a:p>
            <a:pPr marL="0" indent="0">
              <a:buNone/>
            </a:pPr>
            <a:r>
              <a:rPr lang="en-US" sz="2800" b="1" dirty="0" smtClean="0"/>
              <a:t>   S/T: </a:t>
            </a:r>
            <a:r>
              <a:rPr lang="en-US" sz="2400" dirty="0" smtClean="0"/>
              <a:t>The situation or the task that you were faced with.</a:t>
            </a:r>
          </a:p>
          <a:p>
            <a:pPr marL="0" indent="0">
              <a:buNone/>
            </a:pPr>
            <a:r>
              <a:rPr lang="en-US" sz="2800" b="1" dirty="0" smtClean="0"/>
              <a:t>   A: </a:t>
            </a:r>
            <a:r>
              <a:rPr lang="en-US" sz="2400" dirty="0" smtClean="0"/>
              <a:t>Actions you took.</a:t>
            </a:r>
          </a:p>
          <a:p>
            <a:pPr marL="0" indent="0">
              <a:buNone/>
            </a:pPr>
            <a:r>
              <a:rPr lang="en-US" sz="2800" b="1" dirty="0" smtClean="0"/>
              <a:t>   R</a:t>
            </a:r>
            <a:r>
              <a:rPr lang="en-US" dirty="0" smtClean="0"/>
              <a:t>: </a:t>
            </a:r>
            <a:r>
              <a:rPr lang="en-US" sz="2400" dirty="0" smtClean="0"/>
              <a:t>Results</a:t>
            </a:r>
            <a:endParaRPr lang="en-US" sz="2400" dirty="0"/>
          </a:p>
        </p:txBody>
      </p:sp>
      <p:pic>
        <p:nvPicPr>
          <p:cNvPr id="1026" name="Picture 2" descr="Image result for Star"/>
          <p:cNvPicPr>
            <a:picLocks noChangeAspect="1" noChangeArrowheads="1"/>
          </p:cNvPicPr>
          <p:nvPr/>
        </p:nvPicPr>
        <p:blipFill rotWithShape="1">
          <a:blip r:embed="rId3">
            <a:extLst>
              <a:ext uri="{28A0092B-C50C-407E-A947-70E740481C1C}">
                <a14:useLocalDpi xmlns:a14="http://schemas.microsoft.com/office/drawing/2010/main" val="0"/>
              </a:ext>
            </a:extLst>
          </a:blip>
          <a:srcRect l="21750" r="18613"/>
          <a:stretch/>
        </p:blipFill>
        <p:spPr bwMode="auto">
          <a:xfrm>
            <a:off x="6926243" y="2244436"/>
            <a:ext cx="4337502" cy="4073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Speak</a:t>
            </a:r>
            <a:endParaRPr lang="en-US" dirty="0"/>
          </a:p>
        </p:txBody>
      </p:sp>
      <p:sp>
        <p:nvSpPr>
          <p:cNvPr id="4" name="TextBox 3"/>
          <p:cNvSpPr txBox="1"/>
          <p:nvPr/>
        </p:nvSpPr>
        <p:spPr>
          <a:xfrm>
            <a:off x="935182" y="1620982"/>
            <a:ext cx="10661073" cy="5109091"/>
          </a:xfrm>
          <a:prstGeom prst="rect">
            <a:avLst/>
          </a:prstGeom>
          <a:noFill/>
        </p:spPr>
        <p:txBody>
          <a:bodyPr wrap="square" rtlCol="0">
            <a:spAutoFit/>
          </a:bodyPr>
          <a:lstStyle/>
          <a:p>
            <a:r>
              <a:rPr lang="en-US" sz="2800" dirty="0" smtClean="0"/>
              <a:t>-Frequent uses of ah’s, um’s, and filler words (like, well, </a:t>
            </a:r>
            <a:r>
              <a:rPr lang="en-US" sz="2800" dirty="0" err="1" smtClean="0"/>
              <a:t>etc</a:t>
            </a:r>
            <a:r>
              <a:rPr lang="en-US" sz="2800" dirty="0" smtClean="0"/>
              <a:t>)</a:t>
            </a:r>
          </a:p>
          <a:p>
            <a:r>
              <a:rPr lang="en-US" sz="2800" dirty="0"/>
              <a:t>	</a:t>
            </a:r>
            <a:r>
              <a:rPr lang="en-US" sz="2800" dirty="0" smtClean="0"/>
              <a:t>-Try using a pause</a:t>
            </a:r>
          </a:p>
          <a:p>
            <a:endParaRPr lang="en-US" sz="2800" dirty="0"/>
          </a:p>
          <a:p>
            <a:r>
              <a:rPr lang="en-US" sz="2800" dirty="0" smtClean="0"/>
              <a:t>-Non verbal communication</a:t>
            </a:r>
          </a:p>
          <a:p>
            <a:r>
              <a:rPr lang="en-US" sz="2800" dirty="0"/>
              <a:t>	</a:t>
            </a:r>
            <a:r>
              <a:rPr lang="en-US" sz="2800" dirty="0" smtClean="0"/>
              <a:t>-maintaining eye contact</a:t>
            </a:r>
          </a:p>
          <a:p>
            <a:endParaRPr lang="en-US" sz="2800" dirty="0"/>
          </a:p>
          <a:p>
            <a:r>
              <a:rPr lang="en-US" sz="2800" dirty="0" smtClean="0"/>
              <a:t>-Habits (stroking hair, </a:t>
            </a:r>
          </a:p>
          <a:p>
            <a:endParaRPr lang="en-US" sz="2800" dirty="0"/>
          </a:p>
          <a:p>
            <a:r>
              <a:rPr lang="en-US" sz="2800" dirty="0" smtClean="0"/>
              <a:t>-Firm handshake</a:t>
            </a:r>
          </a:p>
          <a:p>
            <a:endParaRPr lang="en-US" sz="2800" dirty="0"/>
          </a:p>
          <a:p>
            <a:r>
              <a:rPr lang="en-US" sz="2800" dirty="0" smtClean="0"/>
              <a:t>-Smile</a:t>
            </a:r>
          </a:p>
          <a:p>
            <a:r>
              <a:rPr lang="en-US" dirty="0"/>
              <a:t>	</a:t>
            </a:r>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0</TotalTime>
  <Words>994</Words>
  <Application>Microsoft Office PowerPoint</Application>
  <PresentationFormat>Widescreen</PresentationFormat>
  <Paragraphs>124</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Euphemia</vt:lpstr>
      <vt:lpstr>Plantagenet Cherokee</vt:lpstr>
      <vt:lpstr>Wingdings</vt:lpstr>
      <vt:lpstr>Academic Literature 16x9</vt:lpstr>
      <vt:lpstr>Interviews </vt:lpstr>
      <vt:lpstr>Informational Interview</vt:lpstr>
      <vt:lpstr>Informational Interviews</vt:lpstr>
      <vt:lpstr>Informational Interview</vt:lpstr>
      <vt:lpstr>In-Person interview </vt:lpstr>
      <vt:lpstr>In-Person Interview</vt:lpstr>
      <vt:lpstr>Dress to Impress</vt:lpstr>
      <vt:lpstr>Answering Interview Questions using the STAR method</vt:lpstr>
      <vt:lpstr>How you Speak</vt:lpstr>
      <vt:lpstr>Telephone Interviewing</vt:lpstr>
      <vt:lpstr>Preparation</vt:lpstr>
      <vt:lpstr>PowerPoint Presentation</vt:lpstr>
      <vt:lpstr>Questions</vt:lpstr>
      <vt:lpstr>Video Interview</vt:lpstr>
      <vt:lpstr>Video Interviewing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2015-11-12T19:07:37Z</dcterms:created>
  <dcterms:modified xsi:type="dcterms:W3CDTF">2015-11-13T22:29:33Z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